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59" r:id="rId2"/>
    <p:sldMasterId id="2147483771" r:id="rId3"/>
  </p:sldMasterIdLst>
  <p:notesMasterIdLst>
    <p:notesMasterId r:id="rId13"/>
  </p:notesMasterIdLst>
  <p:sldIdLst>
    <p:sldId id="262" r:id="rId4"/>
    <p:sldId id="275" r:id="rId5"/>
    <p:sldId id="274" r:id="rId6"/>
    <p:sldId id="279" r:id="rId7"/>
    <p:sldId id="276" r:id="rId8"/>
    <p:sldId id="278" r:id="rId9"/>
    <p:sldId id="282" r:id="rId10"/>
    <p:sldId id="28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931" autoAdjust="0"/>
  </p:normalViewPr>
  <p:slideViewPr>
    <p:cSldViewPr snapToGrid="0">
      <p:cViewPr varScale="1">
        <p:scale>
          <a:sx n="93" d="100"/>
          <a:sy n="93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E871C-93C1-4A35-B19B-185EF779D9B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9B35C-4924-4499-A2EA-C5846C5CC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0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3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5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6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9B35C-4924-4499-A2EA-C5846C5CC6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50D9-4D8F-4704-8EFE-F1BEF55C8B4A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3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5D63-48CE-4B22-BDE8-D6C0E778518F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7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33BF-992D-4424-8CA3-68CC141A2802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76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7F7D-C8C3-4A51-9472-58DB49CD8D11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66D9-76AE-498D-9999-E4A203C02614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940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529F-85DE-4A33-9C7E-299A1BAE5694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5C39-05C7-49F1-824F-491897BDAE97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5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4F3E-07B5-43C3-9F8B-5C9B1D213AFB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BEAF-F987-4AAF-B1BF-816756D27F08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29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2361-D895-42C8-BAFD-DCB6EB7DEEC7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37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D284-C236-4417-920A-EB0F9ADDF661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378A-E905-4160-8357-213FC2089D84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5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3264-6C05-4793-96E7-827AC1FF7090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1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009C-CEA6-427F-AA6F-2C46E7FDD8D9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6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2F41-3ED0-4812-96D2-A4911B800C90}" type="datetime1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B7CF-4361-4F12-9381-840B9AD6B0D3}" type="datetime1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159D-6C7F-433A-8657-CD9730DED7CF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09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8262-752A-4626-98FC-D50A2BB058C0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704C0-5B76-4FF0-B5E4-71FAE3BA1562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8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A1B7-6B61-47DA-B3DC-DB2199BCF3E2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81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0E37-93D1-4A81-AF52-ED07C3B24EB0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9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D5BC-5D35-4C12-9BF5-0F7961DD3E31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50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624C-8436-443F-81BE-46805A3967A7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0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C114-2B1E-4E70-80D2-E362E8595177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47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875E-1EE3-4B42-ADDA-8943A8C90958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9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98E-A00D-4C50-820B-D7642664DCC6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85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A727-D8C6-4DA3-88DC-02781160CAB6}" type="datetime1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37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9899-FB3A-40FF-94EF-CA2C72795DD0}" type="datetime1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2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AB56-03D1-437A-AE27-3E84990CB27C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91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A16F-661D-4627-9705-9E8F724CD231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12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493C8-6361-4548-8C27-E4E472071A7E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CF6-366F-419F-83CE-9D9286FD7BCD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5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4B76-8F9B-44FA-BEDD-F8887BF7391F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0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0574-90BB-4518-8623-68771F148720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5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535A-9A26-4B71-B724-03FE15C15F94}" type="datetime1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040C-EF67-4C03-86D7-E74664873452}" type="datetime1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4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60D96-EC39-4E42-81E2-9CC60106FAE6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0300-DD74-4C2C-9CEA-B68C78C4C998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07B0E-00AA-4811-9D08-B02E309B11FD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80A517-6813-4EE3-B555-83EA00B67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0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D6E9-7B51-4729-B4C8-E1FCC4DEBB06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D79A1-F277-4C7A-BD94-C69CDDB0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45079-E588-4BE5-88F8-924FB9809C14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Data Incubator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11F5-BC93-4374-BF6F-D2D7017B3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4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av23468710?from=search&amp;seid=14946528699051298221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0500" y="1886316"/>
            <a:ext cx="9944100" cy="109818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Computer </a:t>
            </a:r>
            <a:r>
              <a:rPr lang="en-US" sz="2400" dirty="0"/>
              <a:t>Vision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Video </a:t>
            </a:r>
            <a:r>
              <a:rPr lang="en-US" sz="3200" dirty="0"/>
              <a:t>Content </a:t>
            </a:r>
            <a:r>
              <a:rPr lang="en-US" sz="3200" dirty="0" smtClean="0"/>
              <a:t>Analytics for Marketing Intelligence</a:t>
            </a:r>
            <a:endParaRPr lang="en-US" sz="3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06580" y="6041361"/>
            <a:ext cx="911939" cy="365125"/>
          </a:xfrm>
        </p:spPr>
        <p:txBody>
          <a:bodyPr/>
          <a:lstStyle/>
          <a:p>
            <a:fld id="{B5357BF8-4F00-4BB7-8043-A8A7B438D762}" type="datetime1">
              <a:rPr lang="en-US" smtClean="0"/>
              <a:t>8/13/2019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1</a:t>
            </a:fld>
            <a:endParaRPr lang="en-US"/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918633" y="3362237"/>
            <a:ext cx="8682568" cy="16350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Teddy Huang, PhD</a:t>
            </a:r>
          </a:p>
          <a:p>
            <a:pPr algn="ctr"/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Guest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Researcher</a:t>
            </a:r>
          </a:p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California Institute of Technology</a:t>
            </a:r>
          </a:p>
          <a:p>
            <a:pPr algn="ctr"/>
            <a:fld id="{58FF9E80-7EE4-4E35-B963-98E9ABEA8218}" type="datetime2"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Tuesday, August 13, 2019</a:t>
            </a:fld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identity.caltech.edu/site_images/447-caltech_seal-20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481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73" y="149974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Marketing Data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6FED7-231A-42F1-BEF0-DB61233C269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Data Incubator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D79A1-F277-4C7A-BD94-C69CDDB08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24" name="Content Placeholder 13"/>
          <p:cNvSpPr txBox="1">
            <a:spLocks/>
          </p:cNvSpPr>
          <p:nvPr/>
        </p:nvSpPr>
        <p:spPr>
          <a:xfrm>
            <a:off x="400769" y="1474023"/>
            <a:ext cx="5490190" cy="50591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</a:rPr>
              <a:t> Marketing data: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Impressive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Exaggerative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Deceptive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Massive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</a:rPr>
              <a:t> Truth for: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Rational purchasing </a:t>
            </a:r>
            <a:endParaRPr lang="en-US" sz="2000" dirty="0" smtClean="0">
              <a:solidFill>
                <a:prstClr val="black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 Intelligent </a:t>
            </a:r>
            <a:r>
              <a:rPr lang="en-US" sz="2000" dirty="0">
                <a:solidFill>
                  <a:prstClr val="black"/>
                </a:solidFill>
              </a:rPr>
              <a:t>product </a:t>
            </a:r>
            <a:r>
              <a:rPr lang="en-US" sz="2000" dirty="0" smtClean="0">
                <a:solidFill>
                  <a:prstClr val="black"/>
                </a:solidFill>
              </a:rPr>
              <a:t>development</a:t>
            </a:r>
            <a:endParaRPr lang="en-US" sz="1600" dirty="0" smtClean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prstClr val="black"/>
                </a:solidFill>
              </a:rPr>
              <a:t>Computer vision: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Reveal the truth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endParaRPr lang="en-US" sz="2400" dirty="0">
              <a:solidFill>
                <a:prstClr val="black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sz="1600" dirty="0" smtClean="0">
              <a:solidFill>
                <a:prstClr val="black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82836" y="1227546"/>
            <a:ext cx="6141127" cy="5090453"/>
            <a:chOff x="5821165" y="1170942"/>
            <a:chExt cx="6141127" cy="5090453"/>
          </a:xfrm>
        </p:grpSpPr>
        <p:grpSp>
          <p:nvGrpSpPr>
            <p:cNvPr id="30" name="Group 29"/>
            <p:cNvGrpSpPr/>
            <p:nvPr/>
          </p:nvGrpSpPr>
          <p:grpSpPr>
            <a:xfrm>
              <a:off x="5821165" y="1170942"/>
              <a:ext cx="6141127" cy="5090453"/>
              <a:chOff x="6075165" y="1440019"/>
              <a:chExt cx="6141127" cy="509045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075165" y="1440019"/>
                <a:ext cx="6141127" cy="5090453"/>
                <a:chOff x="450850" y="-271809"/>
                <a:chExt cx="5155764" cy="4273675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4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850" y="991048"/>
                  <a:ext cx="4906962" cy="2775655"/>
                </a:xfrm>
                <a:prstGeom prst="round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6423" y="-271809"/>
                  <a:ext cx="2120900" cy="1177412"/>
                </a:xfrm>
                <a:prstGeom prst="roundRect">
                  <a:avLst/>
                </a:prstGeom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450851" y="3769312"/>
                  <a:ext cx="5155763" cy="232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hlinkClick r:id="rId8"/>
                    </a:rPr>
                    <a:t>https://www.bilibili.com/video/av23468710?from=search&amp;seid=14946528699051298221</a:t>
                  </a:r>
                  <a:endParaRPr lang="en-US" sz="1200" dirty="0"/>
                </a:p>
              </p:txBody>
            </p:sp>
            <p:sp>
              <p:nvSpPr>
                <p:cNvPr id="37" name="Down Arrow 36"/>
                <p:cNvSpPr/>
                <p:nvPr/>
              </p:nvSpPr>
              <p:spPr>
                <a:xfrm rot="1805749">
                  <a:off x="1466200" y="505492"/>
                  <a:ext cx="316762" cy="629333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7810864" y="5935266"/>
                <a:ext cx="23160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chemeClr val="bg1"/>
                    </a:solidFill>
                  </a:rPr>
                  <a:t>This is so big, that is so small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>
            <a:xfrm rot="16200000">
              <a:off x="9031495" y="1453649"/>
              <a:ext cx="347596" cy="923481"/>
            </a:xfrm>
            <a:prstGeom prst="downArrow">
              <a:avLst>
                <a:gd name="adj1" fmla="val 50000"/>
                <a:gd name="adj2" fmla="val 81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45587" y="1634629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Big Mac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7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893" y="2960276"/>
            <a:ext cx="2897817" cy="27143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85089" y="2613097"/>
            <a:ext cx="302505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512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Extracted Frames, 7.1 MB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2219" y="2599724"/>
            <a:ext cx="349531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>
              <a:buClr>
                <a:srgbClr val="FF0000"/>
              </a:buClr>
            </a:pPr>
            <a:r>
              <a:rPr lang="en-US" altLang="zh-CN" b="1" dirty="0">
                <a:solidFill>
                  <a:prstClr val="black"/>
                </a:solidFill>
                <a:cs typeface="Arial" panose="020B0604020202020204" pitchFamily="34" charset="0"/>
              </a:rPr>
              <a:t>Data </a:t>
            </a:r>
            <a:r>
              <a:rPr lang="en-US" altLang="zh-CN" b="1" dirty="0" smtClean="0">
                <a:solidFill>
                  <a:prstClr val="black"/>
                </a:solidFill>
                <a:cs typeface="Arial" panose="020B0604020202020204" pitchFamily="34" charset="0"/>
              </a:rPr>
              <a:t>Cube: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128 x 128 x 484, 61 MB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13" name="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980" y="3058615"/>
            <a:ext cx="2521377" cy="252137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63619" y="3058616"/>
            <a:ext cx="3448537" cy="2528139"/>
            <a:chOff x="3777376" y="1796797"/>
            <a:chExt cx="4911725" cy="36008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7376" y="1796797"/>
              <a:ext cx="4911725" cy="17943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7376" y="3591188"/>
              <a:ext cx="4911725" cy="180641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75030" y="5625310"/>
            <a:ext cx="272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Removed 28</a:t>
            </a:r>
            <a:r>
              <a:rPr kumimoji="0" lang="en-US" altLang="zh-CN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tailing frames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446662" y="4069367"/>
            <a:ext cx="572056" cy="350057"/>
          </a:xfrm>
          <a:prstGeom prst="rightArrow">
            <a:avLst>
              <a:gd name="adj1" fmla="val 50000"/>
              <a:gd name="adj2" fmla="val 82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215113" y="4069367"/>
            <a:ext cx="572056" cy="350057"/>
          </a:xfrm>
          <a:prstGeom prst="rightArrow">
            <a:avLst>
              <a:gd name="adj1" fmla="val 50000"/>
              <a:gd name="adj2" fmla="val 82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73" y="149974"/>
            <a:ext cx="6933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Extraction and Transformation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3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32" name="Content Placeholder 13"/>
          <p:cNvSpPr txBox="1">
            <a:spLocks/>
          </p:cNvSpPr>
          <p:nvPr/>
        </p:nvSpPr>
        <p:spPr>
          <a:xfrm>
            <a:off x="510690" y="1269333"/>
            <a:ext cx="11502401" cy="105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</a:rPr>
              <a:t> Performance of two devices on the same chip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sz="2400" dirty="0" smtClean="0">
                <a:solidFill>
                  <a:prstClr val="black"/>
                </a:solidFill>
              </a:rPr>
              <a:t> From a video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prstClr val="black"/>
                </a:solidFill>
              </a:rPr>
              <a:t>to a collection of frames, to a data cube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29442" y="5625310"/>
            <a:ext cx="397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cs typeface="Arial" panose="020B0604020202020204" pitchFamily="34" charset="0"/>
              </a:rPr>
              <a:t>Easily</a:t>
            </a:r>
            <a:r>
              <a:rPr lang="en-US" b="1" noProof="0" dirty="0" smtClean="0">
                <a:solidFill>
                  <a:prstClr val="black"/>
                </a:solidFill>
                <a:cs typeface="Arial" panose="020B0604020202020204" pitchFamily="34" charset="0"/>
              </a:rPr>
              <a:t> get to GB level after interpolation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078" y="2623345"/>
            <a:ext cx="3499612" cy="3371297"/>
            <a:chOff x="46078" y="2623345"/>
            <a:chExt cx="3499612" cy="3371297"/>
          </a:xfrm>
        </p:grpSpPr>
        <p:sp>
          <p:nvSpPr>
            <p:cNvPr id="10" name="TextBox 9"/>
            <p:cNvSpPr txBox="1"/>
            <p:nvPr/>
          </p:nvSpPr>
          <p:spPr>
            <a:xfrm>
              <a:off x="213665" y="2623345"/>
              <a:ext cx="314393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Tx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Marketing Video (18 s, 2.5 MB)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95189" y="5201247"/>
              <a:ext cx="260295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+mn-cs"/>
                </a:rPr>
                <a:t>https://vimeo.com/255474034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03235" y="4069368"/>
              <a:ext cx="995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Movie.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Play it!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078" y="5625310"/>
              <a:ext cx="349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Tx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Generally, &gt; 100s</a:t>
              </a:r>
              <a:r>
                <a:rPr kumimoji="0" lang="en-US" altLang="zh-CN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 of MB and messy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40452" y="3318815"/>
              <a:ext cx="10903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µm x 3 µm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8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4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495706" y="1270688"/>
            <a:ext cx="790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prstClr val="black"/>
                </a:solidFill>
              </a:rPr>
              <a:t>Object </a:t>
            </a:r>
            <a:r>
              <a:rPr lang="en-US" altLang="zh-CN" sz="2400" dirty="0">
                <a:solidFill>
                  <a:prstClr val="black"/>
                </a:solidFill>
              </a:rPr>
              <a:t>d</a:t>
            </a:r>
            <a:r>
              <a:rPr lang="en-US" altLang="zh-CN" sz="2400" dirty="0" smtClean="0">
                <a:solidFill>
                  <a:prstClr val="black"/>
                </a:solidFill>
              </a:rPr>
              <a:t>etection and f</a:t>
            </a:r>
            <a:r>
              <a:rPr lang="en-US" sz="2400" dirty="0" smtClean="0">
                <a:solidFill>
                  <a:prstClr val="black"/>
                </a:solidFill>
              </a:rPr>
              <a:t>eature </a:t>
            </a:r>
            <a:r>
              <a:rPr lang="en-US" sz="2400" dirty="0">
                <a:solidFill>
                  <a:prstClr val="black"/>
                </a:solidFill>
              </a:rPr>
              <a:t>correlation for failure </a:t>
            </a:r>
            <a:r>
              <a:rPr lang="en-US" sz="2400" dirty="0" smtClean="0">
                <a:solidFill>
                  <a:prstClr val="black"/>
                </a:solidFill>
              </a:rPr>
              <a:t>analysis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273" y="149974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Mining: Correlation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71402" y="2055622"/>
            <a:ext cx="4849196" cy="4359322"/>
            <a:chOff x="6850134" y="-345689"/>
            <a:chExt cx="3298976" cy="2965707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1" t="5427" r="12966"/>
            <a:stretch/>
          </p:blipFill>
          <p:spPr>
            <a:xfrm>
              <a:off x="6850134" y="-345689"/>
              <a:ext cx="3298976" cy="2965707"/>
            </a:xfrm>
            <a:prstGeom prst="rect">
              <a:avLst/>
            </a:prstGeom>
          </p:spPr>
        </p:pic>
        <p:sp>
          <p:nvSpPr>
            <p:cNvPr id="107" name="Oval 106"/>
            <p:cNvSpPr/>
            <p:nvPr/>
          </p:nvSpPr>
          <p:spPr>
            <a:xfrm rot="21311046">
              <a:off x="8860612" y="211688"/>
              <a:ext cx="626438" cy="1654587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50960" y="2776333"/>
            <a:ext cx="93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Normal</a:t>
            </a:r>
            <a:endParaRPr lang="en-US" sz="1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204102" y="3162213"/>
            <a:ext cx="493716" cy="334260"/>
          </a:xfrm>
          <a:prstGeom prst="straightConnector1">
            <a:avLst/>
          </a:prstGeom>
          <a:ln w="25400">
            <a:solidFill>
              <a:schemeClr val="bg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693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636911" y="1428523"/>
            <a:ext cx="50423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cs typeface="Arial" panose="020B0604020202020204" pitchFamily="34" charset="0"/>
              </a:rPr>
              <a:t>Data depth profiling along any angle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 pitchFamily="34" charset="0"/>
              </a:rPr>
              <a:t> Spatial segmentation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273" y="149974"/>
            <a:ext cx="546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Mining: Depth Analysis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74997" y="2411277"/>
            <a:ext cx="11438094" cy="3270139"/>
            <a:chOff x="525598" y="3292335"/>
            <a:chExt cx="11438094" cy="3270139"/>
          </a:xfrm>
        </p:grpSpPr>
        <p:grpSp>
          <p:nvGrpSpPr>
            <p:cNvPr id="80" name="Group 79"/>
            <p:cNvGrpSpPr/>
            <p:nvPr/>
          </p:nvGrpSpPr>
          <p:grpSpPr>
            <a:xfrm>
              <a:off x="525598" y="3292335"/>
              <a:ext cx="11438094" cy="3270139"/>
              <a:chOff x="203200" y="1434382"/>
              <a:chExt cx="11438094" cy="3270139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7808495" y="1434382"/>
                <a:ext cx="3494505" cy="3270139"/>
                <a:chOff x="8153663" y="798106"/>
                <a:chExt cx="3832651" cy="3586574"/>
              </a:xfrm>
            </p:grpSpPr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53663" y="798106"/>
                  <a:ext cx="3832651" cy="3586574"/>
                </a:xfrm>
                <a:prstGeom prst="rect">
                  <a:avLst/>
                </a:prstGeom>
              </p:spPr>
            </p:pic>
            <p:grpSp>
              <p:nvGrpSpPr>
                <p:cNvPr id="93" name="Group 92"/>
                <p:cNvGrpSpPr/>
                <p:nvPr/>
              </p:nvGrpSpPr>
              <p:grpSpPr>
                <a:xfrm>
                  <a:off x="8959891" y="2059491"/>
                  <a:ext cx="1022159" cy="1301776"/>
                  <a:chOff x="8832891" y="2008691"/>
                  <a:chExt cx="1022159" cy="1301776"/>
                </a:xfrm>
              </p:grpSpPr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8832891" y="2310268"/>
                    <a:ext cx="1022159" cy="1000199"/>
                    <a:chOff x="7409567" y="2298495"/>
                    <a:chExt cx="1022159" cy="1000199"/>
                  </a:xfrm>
                </p:grpSpPr>
                <p:cxnSp>
                  <p:nvCxnSpPr>
                    <p:cNvPr id="96" name="Straight Arrow Connector 95"/>
                    <p:cNvCxnSpPr/>
                    <p:nvPr/>
                  </p:nvCxnSpPr>
                  <p:spPr>
                    <a:xfrm flipH="1">
                      <a:off x="7410450" y="2590704"/>
                      <a:ext cx="370406" cy="70799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TextBox 96"/>
                    <p:cNvSpPr txBox="1"/>
                    <p:nvPr/>
                  </p:nvSpPr>
                  <p:spPr>
                    <a:xfrm>
                      <a:off x="7609500" y="2298495"/>
                      <a:ext cx="5790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defect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98" name="Straight Arrow Connector 97"/>
                    <p:cNvCxnSpPr/>
                    <p:nvPr/>
                  </p:nvCxnSpPr>
                  <p:spPr>
                    <a:xfrm flipH="1">
                      <a:off x="7409567" y="2581184"/>
                      <a:ext cx="206199" cy="253791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8182239" y="2541704"/>
                      <a:ext cx="249487" cy="3948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5" name="Straight Arrow Connector 94"/>
                  <p:cNvCxnSpPr/>
                  <p:nvPr/>
                </p:nvCxnSpPr>
                <p:spPr>
                  <a:xfrm flipH="1" flipV="1">
                    <a:off x="8838274" y="2008691"/>
                    <a:ext cx="309695" cy="33430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0052" y="2012503"/>
                <a:ext cx="2772415" cy="2335342"/>
              </a:xfrm>
              <a:prstGeom prst="rect">
                <a:avLst/>
              </a:prstGeom>
            </p:spPr>
          </p:pic>
          <p:grpSp>
            <p:nvGrpSpPr>
              <p:cNvPr id="83" name="Group 82"/>
              <p:cNvGrpSpPr/>
              <p:nvPr/>
            </p:nvGrpSpPr>
            <p:grpSpPr>
              <a:xfrm>
                <a:off x="203200" y="2701593"/>
                <a:ext cx="3002953" cy="1047527"/>
                <a:chOff x="0" y="2897548"/>
                <a:chExt cx="3293534" cy="1148891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725" t="10502" b="3888"/>
                <a:stretch/>
              </p:blipFill>
              <p:spPr>
                <a:xfrm>
                  <a:off x="0" y="2897548"/>
                  <a:ext cx="3293534" cy="1148891"/>
                </a:xfrm>
                <a:prstGeom prst="rect">
                  <a:avLst/>
                </a:prstGeom>
              </p:spPr>
            </p:pic>
            <p:cxnSp>
              <p:nvCxnSpPr>
                <p:cNvPr id="90" name="Straight Arrow Connector 89"/>
                <p:cNvCxnSpPr/>
                <p:nvPr/>
              </p:nvCxnSpPr>
              <p:spPr>
                <a:xfrm flipH="1">
                  <a:off x="801062" y="3483302"/>
                  <a:ext cx="270618" cy="13177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1058899" y="3310465"/>
                  <a:ext cx="813842" cy="3038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defect</a:t>
                  </a:r>
                  <a:endParaRPr 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Right Arrow 83"/>
              <p:cNvSpPr/>
              <p:nvPr/>
            </p:nvSpPr>
            <p:spPr>
              <a:xfrm>
                <a:off x="3483261" y="3045590"/>
                <a:ext cx="572056" cy="212536"/>
              </a:xfrm>
              <a:prstGeom prst="rightArrow">
                <a:avLst>
                  <a:gd name="adj1" fmla="val 50000"/>
                  <a:gd name="adj2" fmla="val 8269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ight Arrow 84"/>
              <p:cNvSpPr/>
              <p:nvPr/>
            </p:nvSpPr>
            <p:spPr>
              <a:xfrm>
                <a:off x="7113719" y="3069452"/>
                <a:ext cx="572056" cy="212536"/>
              </a:xfrm>
              <a:prstGeom prst="rightArrow">
                <a:avLst>
                  <a:gd name="adj1" fmla="val 50000"/>
                  <a:gd name="adj2" fmla="val 8269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00" y="3735877"/>
                <a:ext cx="1309691" cy="396876"/>
              </a:xfrm>
              <a:prstGeom prst="rect">
                <a:avLst/>
              </a:prstGeom>
            </p:spPr>
          </p:pic>
          <p:cxnSp>
            <p:nvCxnSpPr>
              <p:cNvPr id="87" name="Straight Arrow Connector 86"/>
              <p:cNvCxnSpPr/>
              <p:nvPr/>
            </p:nvCxnSpPr>
            <p:spPr>
              <a:xfrm flipV="1">
                <a:off x="11264490" y="2769338"/>
                <a:ext cx="0" cy="56281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1225796" y="2974057"/>
                <a:ext cx="4154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Bias</a:t>
                </a:r>
                <a:endParaRPr lang="en-US" sz="1100" dirty="0"/>
              </a:p>
            </p:txBody>
          </p:sp>
        </p:grpSp>
        <p:cxnSp>
          <p:nvCxnSpPr>
            <p:cNvPr id="110" name="Straight Arrow Connector 109"/>
            <p:cNvCxnSpPr/>
            <p:nvPr/>
          </p:nvCxnSpPr>
          <p:spPr>
            <a:xfrm flipH="1">
              <a:off x="5001835" y="5683577"/>
              <a:ext cx="246742" cy="1201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236924" y="5525989"/>
              <a:ext cx="742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defect</a:t>
              </a:r>
              <a:endPara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 flipV="1">
              <a:off x="5391843" y="4799702"/>
              <a:ext cx="101742" cy="7337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9312242" y="4494884"/>
              <a:ext cx="93248" cy="284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433155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73" y="149974"/>
            <a:ext cx="586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Mining: Spectral Analysis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6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2742771" y="2115710"/>
            <a:ext cx="6430769" cy="3501286"/>
            <a:chOff x="3106671" y="2437633"/>
            <a:chExt cx="6430769" cy="3501286"/>
          </a:xfrm>
        </p:grpSpPr>
        <p:sp>
          <p:nvSpPr>
            <p:cNvPr id="39" name="Rectangle 38"/>
            <p:cNvSpPr/>
            <p:nvPr/>
          </p:nvSpPr>
          <p:spPr>
            <a:xfrm>
              <a:off x="6734354" y="2437633"/>
              <a:ext cx="25285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2000" b="1" dirty="0" smtClean="0">
                  <a:cs typeface="Arial" panose="020B0604020202020204" pitchFamily="34" charset="0"/>
                </a:rPr>
                <a:t>Spectrum per Pixel</a:t>
              </a:r>
              <a:endParaRPr lang="en-US" sz="2000" b="1" dirty="0">
                <a:cs typeface="Arial" panose="020B0604020202020204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/>
            <a:srcRect l="6725" t="10502" b="3888"/>
            <a:stretch/>
          </p:blipFill>
          <p:spPr>
            <a:xfrm>
              <a:off x="3163210" y="3715381"/>
              <a:ext cx="6374230" cy="22235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6671" y="3671306"/>
              <a:ext cx="5978658" cy="223876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3433514" y="2574701"/>
              <a:ext cx="5548206" cy="3132679"/>
              <a:chOff x="3096666" y="1358901"/>
              <a:chExt cx="5548206" cy="424753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93476" y="1671096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13321" y="2141886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791174" y="1358901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96666" y="2573630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97120" y="1893538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816965" y="2364328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894818" y="1581343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00310" y="2796073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40191" y="2150867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60036" y="2621656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37888" y="1838672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43380" y="3053401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843900" y="2479888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263745" y="2950678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41598" y="2167693"/>
                <a:ext cx="303274" cy="2224011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47090" y="3382422"/>
                <a:ext cx="303274" cy="2224011"/>
              </a:xfrm>
              <a:prstGeom prst="rect">
                <a:avLst/>
              </a:prstGeom>
            </p:spPr>
          </p:pic>
        </p:grpSp>
      </p:grpSp>
      <p:sp>
        <p:nvSpPr>
          <p:cNvPr id="147" name="TextBox 146"/>
          <p:cNvSpPr txBox="1"/>
          <p:nvPr/>
        </p:nvSpPr>
        <p:spPr>
          <a:xfrm>
            <a:off x="567368" y="1285488"/>
            <a:ext cx="435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cs typeface="Arial" panose="020B0604020202020204" pitchFamily="34" charset="0"/>
              </a:rPr>
              <a:t>Each pixel contains a spectrum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4319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73" y="149974"/>
            <a:ext cx="586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Mining: Spectral Analysis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7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698500" y="1302215"/>
            <a:ext cx="366651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 pitchFamily="34" charset="0"/>
              </a:rPr>
              <a:t>Statistical representation:</a:t>
            </a:r>
          </a:p>
          <a:p>
            <a:pPr marL="742950" lvl="1" indent="-28575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Density plot</a:t>
            </a:r>
            <a:endParaRPr lang="en-US" sz="2000" dirty="0">
              <a:cs typeface="Arial" panose="020B0604020202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10800000">
            <a:off x="4152515" y="1121090"/>
            <a:ext cx="6184175" cy="5200105"/>
            <a:chOff x="-797212" y="2038246"/>
            <a:chExt cx="4175197" cy="3510811"/>
          </a:xfrm>
        </p:grpSpPr>
        <p:grpSp>
          <p:nvGrpSpPr>
            <p:cNvPr id="50" name="Group 49"/>
            <p:cNvGrpSpPr/>
            <p:nvPr/>
          </p:nvGrpSpPr>
          <p:grpSpPr>
            <a:xfrm rot="5400000">
              <a:off x="-465019" y="1706053"/>
              <a:ext cx="3510811" cy="4175197"/>
              <a:chOff x="10073887" y="3831652"/>
              <a:chExt cx="2739301" cy="325768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073887" y="3831652"/>
                <a:ext cx="2739301" cy="2873340"/>
                <a:chOff x="7930205" y="1742953"/>
                <a:chExt cx="2456259" cy="257644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8512795" y="1742953"/>
                  <a:ext cx="1329243" cy="1341272"/>
                  <a:chOff x="7450291" y="1924080"/>
                  <a:chExt cx="1329243" cy="1341272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450291" y="1924080"/>
                    <a:ext cx="1329243" cy="1341272"/>
                  </a:xfrm>
                  <a:prstGeom prst="rect">
                    <a:avLst/>
                  </a:prstGeom>
                </p:spPr>
              </p:pic>
              <p:sp>
                <p:nvSpPr>
                  <p:cNvPr id="14" name="Rectangle 13"/>
                  <p:cNvSpPr/>
                  <p:nvPr/>
                </p:nvSpPr>
                <p:spPr>
                  <a:xfrm>
                    <a:off x="7607314" y="2740527"/>
                    <a:ext cx="304800" cy="191575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8389360" y="2763440"/>
                    <a:ext cx="304800" cy="191575"/>
                  </a:xfrm>
                  <a:prstGeom prst="rect">
                    <a:avLst/>
                  </a:prstGeom>
                  <a:noFill/>
                  <a:ln>
                    <a:solidFill>
                      <a:srgbClr val="FFFF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9214" y="3386183"/>
                  <a:ext cx="1057250" cy="910862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30205" y="3408537"/>
                  <a:ext cx="1061316" cy="910862"/>
                </a:xfrm>
                <a:prstGeom prst="rect">
                  <a:avLst/>
                </a:prstGeom>
              </p:spPr>
            </p:pic>
          </p:grpSp>
          <p:sp>
            <p:nvSpPr>
              <p:cNvPr id="106" name="TextBox 105"/>
              <p:cNvSpPr txBox="1"/>
              <p:nvPr/>
            </p:nvSpPr>
            <p:spPr>
              <a:xfrm rot="5400000">
                <a:off x="10347667" y="6133637"/>
                <a:ext cx="643603" cy="178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</a:t>
                </a:r>
                <a:endPara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5400000">
                <a:off x="11654579" y="6434704"/>
                <a:ext cx="1130919" cy="178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Defective</a:t>
                </a:r>
                <a:endPara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Elbow Connector 18"/>
            <p:cNvCxnSpPr/>
            <p:nvPr/>
          </p:nvCxnSpPr>
          <p:spPr>
            <a:xfrm rot="10800000">
              <a:off x="997308" y="2748931"/>
              <a:ext cx="1046802" cy="279886"/>
            </a:xfrm>
            <a:prstGeom prst="bentConnector3">
              <a:avLst>
                <a:gd name="adj1" fmla="val 880"/>
              </a:avLst>
            </a:prstGeom>
            <a:ln w="412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/>
            <p:nvPr/>
          </p:nvCxnSpPr>
          <p:spPr>
            <a:xfrm rot="10800000" flipV="1">
              <a:off x="1058396" y="4671810"/>
              <a:ext cx="982103" cy="243330"/>
            </a:xfrm>
            <a:prstGeom prst="bentConnector3">
              <a:avLst>
                <a:gd name="adj1" fmla="val -1369"/>
              </a:avLst>
            </a:prstGeom>
            <a:ln w="412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6775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41423"/>
            <a:ext cx="6994674" cy="5042032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0" y="6629400"/>
            <a:ext cx="12192000" cy="228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0" y="901700"/>
            <a:ext cx="12192000" cy="457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73" y="149974"/>
            <a:ext cx="586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Georgia" panose="02040502050405020303" pitchFamily="18" charset="0"/>
              </a:rPr>
              <a:t>Data Mining: Spectral Analysis</a:t>
            </a:r>
            <a:endParaRPr lang="en-US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38200" y="6546850"/>
            <a:ext cx="2743200" cy="365125"/>
          </a:xfrm>
        </p:spPr>
        <p:txBody>
          <a:bodyPr/>
          <a:lstStyle/>
          <a:p>
            <a:fld id="{8C46FED7-231A-42F1-BEF0-DB61233C269A}" type="datetime1">
              <a:rPr lang="en-US" smtClean="0"/>
              <a:t>8/13/2019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365125"/>
          </a:xfrm>
        </p:spPr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610600" y="6546850"/>
            <a:ext cx="2743200" cy="365125"/>
          </a:xfrm>
        </p:spPr>
        <p:txBody>
          <a:bodyPr/>
          <a:lstStyle/>
          <a:p>
            <a:fld id="{1DFD79A1-F277-4C7A-BD94-C69CDDB08F4A}" type="slidenum">
              <a:rPr lang="en-US" smtClean="0"/>
              <a:t>8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691" y="181499"/>
            <a:ext cx="1676400" cy="51435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31790" y="1425873"/>
            <a:ext cx="22961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 pitchFamily="34" charset="0"/>
              </a:rPr>
              <a:t>Density plot:</a:t>
            </a:r>
          </a:p>
          <a:p>
            <a:pPr marL="742950" lvl="1" indent="-28575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Clustering</a:t>
            </a:r>
          </a:p>
          <a:p>
            <a:pPr marL="742950" lvl="1" indent="-28575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305711" y="1117948"/>
            <a:ext cx="4091823" cy="377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b="1" dirty="0" smtClean="0">
                <a:cs typeface="Arial" panose="020B0604020202020204" pitchFamily="34" charset="0"/>
              </a:rPr>
              <a:t>64 Point </a:t>
            </a:r>
            <a:r>
              <a:rPr lang="en-US" sz="2000" b="1" dirty="0">
                <a:cs typeface="Arial" panose="020B0604020202020204" pitchFamily="34" charset="0"/>
              </a:rPr>
              <a:t>S</a:t>
            </a:r>
            <a:r>
              <a:rPr lang="en-US" sz="2000" b="1" dirty="0" smtClean="0">
                <a:cs typeface="Arial" panose="020B0604020202020204" pitchFamily="34" charset="0"/>
              </a:rPr>
              <a:t>pectra from the Same Region</a:t>
            </a:r>
            <a:endParaRPr lang="en-US" sz="2000" b="1" dirty="0"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 rot="5400000">
            <a:off x="7403868" y="3502916"/>
            <a:ext cx="3511120" cy="1390613"/>
            <a:chOff x="5431745" y="2055454"/>
            <a:chExt cx="5752701" cy="2278417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343224" y="2492649"/>
              <a:ext cx="1978171" cy="1704273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5290993" y="2248848"/>
              <a:ext cx="1985777" cy="1704273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 rot="16200000">
              <a:off x="5748565" y="2473199"/>
              <a:ext cx="1289331" cy="45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16200000">
              <a:off x="9748756" y="2691650"/>
              <a:ext cx="1620949" cy="45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Defective</a:t>
              </a:r>
              <a:endPara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43566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634" y="1783226"/>
            <a:ext cx="8657166" cy="440531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Develop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tools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see the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insights of marketing data </a:t>
            </a: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Video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content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analytics: applies machine learning strategies to</a:t>
            </a:r>
          </a:p>
          <a:p>
            <a:pPr marL="749300" lvl="2">
              <a:spcAft>
                <a:spcPts val="600"/>
              </a:spcAf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reveal the truth behind ads  </a:t>
            </a:r>
          </a:p>
          <a:p>
            <a:pPr marL="749300" lvl="2">
              <a:spcAft>
                <a:spcPts val="600"/>
              </a:spcAf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help customers for rational purchasing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9300" lvl="3">
              <a:spcAft>
                <a:spcPts val="600"/>
              </a:spcAf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help competitors to adjust product strategies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E448-5868-49DC-96B2-6C8200C4E745}" type="datetime1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The Data Incubator Interview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A517-6813-4EE3-B555-83EA00B670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4067</TotalTime>
  <Words>320</Words>
  <Application>Microsoft Office PowerPoint</Application>
  <PresentationFormat>Widescreen</PresentationFormat>
  <Paragraphs>101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等线</vt:lpstr>
      <vt:lpstr>楷体</vt:lpstr>
      <vt:lpstr>Arial</vt:lpstr>
      <vt:lpstr>Calibri</vt:lpstr>
      <vt:lpstr>Calibri Light</vt:lpstr>
      <vt:lpstr>Georgia</vt:lpstr>
      <vt:lpstr>Times New Roman</vt:lpstr>
      <vt:lpstr>Trebuchet MS</vt:lpstr>
      <vt:lpstr>Wingdings 3</vt:lpstr>
      <vt:lpstr>Facet</vt:lpstr>
      <vt:lpstr>Custom Design</vt:lpstr>
      <vt:lpstr>1_Custom Design</vt:lpstr>
      <vt:lpstr>Computer Vision Video Content Analytics for Marketing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Zhuangqun (Teddy)</dc:creator>
  <cp:lastModifiedBy>Huang, Zhuangqun (Teddy)</cp:lastModifiedBy>
  <cp:revision>84</cp:revision>
  <dcterms:created xsi:type="dcterms:W3CDTF">2019-07-26T17:46:08Z</dcterms:created>
  <dcterms:modified xsi:type="dcterms:W3CDTF">2019-08-13T17:53:26Z</dcterms:modified>
</cp:coreProperties>
</file>